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9" r:id="rId5"/>
    <p:sldId id="286" r:id="rId6"/>
    <p:sldId id="271" r:id="rId7"/>
    <p:sldId id="292" r:id="rId8"/>
    <p:sldId id="293" r:id="rId9"/>
    <p:sldId id="298" r:id="rId10"/>
    <p:sldId id="299" r:id="rId11"/>
    <p:sldId id="294" r:id="rId12"/>
    <p:sldId id="300" r:id="rId13"/>
    <p:sldId id="301" r:id="rId14"/>
    <p:sldId id="295" r:id="rId15"/>
    <p:sldId id="296" r:id="rId16"/>
    <p:sldId id="297" r:id="rId17"/>
    <p:sldId id="302" r:id="rId18"/>
    <p:sldId id="270" r:id="rId19"/>
    <p:sldId id="291" r:id="rId20"/>
    <p:sldId id="273" r:id="rId21"/>
    <p:sldId id="290" r:id="rId22"/>
    <p:sldId id="268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BFB863-E632-4A65-92AB-5194384233A6}">
          <p14:sldIdLst>
            <p14:sldId id="289"/>
            <p14:sldId id="286"/>
            <p14:sldId id="271"/>
            <p14:sldId id="292"/>
            <p14:sldId id="293"/>
            <p14:sldId id="298"/>
            <p14:sldId id="299"/>
            <p14:sldId id="294"/>
            <p14:sldId id="300"/>
            <p14:sldId id="301"/>
            <p14:sldId id="295"/>
            <p14:sldId id="296"/>
            <p14:sldId id="297"/>
            <p14:sldId id="302"/>
            <p14:sldId id="270"/>
          </p14:sldIdLst>
        </p14:section>
        <p14:section name="Appendix" id="{CA134E7C-176B-4EF8-8356-D8AE27992024}">
          <p14:sldIdLst>
            <p14:sldId id="291"/>
            <p14:sldId id="273"/>
            <p14:sldId id="290"/>
            <p14:sldId id="268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2E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8663A-5A12-1D75-1D8C-37FBA0FE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AF4F2-5495-6608-A277-9CD8C58FF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EB8D-E4FD-40F6-2447-1F265AEDD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C2744-2BC2-00A4-F34B-26EB5362E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7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4CBC-13C8-B8E9-E65C-610C184B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921D2-7E77-DDEA-B833-B3B756055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83FC1-BF76-054E-50B3-FB3A7BB0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60D17-A43B-594F-BB8A-0610D9615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73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3F53-C8E3-4D58-EF16-70269D04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1196D-84B2-ADF7-AD56-F2952AE2E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035D2-4C7C-F741-8442-8CFE1E6E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99CE-017B-E617-A5FC-A88B5AEDB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5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40B0-3333-F8AD-5875-20B77F97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E29B2-4D74-3802-B4C9-EE42BFA5A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A5740-7A79-BEB1-9A13-3373FDAF8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342-52FF-750B-2FCE-11BE86EB3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19839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Unemployment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0" y="5302250"/>
            <a:ext cx="2870200" cy="1535911"/>
          </a:xfrm>
          <a:solidFill>
            <a:schemeClr val="accent2">
              <a:alpha val="90000"/>
            </a:schemeClr>
          </a:solidFill>
        </p:spPr>
        <p:txBody>
          <a:bodyPr anchor="t" anchorCtr="0">
            <a:normAutofit/>
          </a:bodyPr>
          <a:lstStyle/>
          <a:p>
            <a:pPr algn="l"/>
            <a:r>
              <a:rPr lang="en-US" sz="2500" b="1" i="0" u="sng" spc="65" dirty="0">
                <a:solidFill>
                  <a:schemeClr val="accent1"/>
                </a:solidFill>
                <a:cs typeface="Arial"/>
              </a:rPr>
              <a:t>Analyst Grou</a:t>
            </a:r>
            <a:r>
              <a:rPr lang="en-US" i="0" u="sng" dirty="0"/>
              <a:t>p 3</a:t>
            </a:r>
          </a:p>
          <a:p>
            <a:pPr algn="l"/>
            <a:r>
              <a:rPr lang="en-US" sz="1600" i="0" dirty="0">
                <a:solidFill>
                  <a:schemeClr val="bg1"/>
                </a:solidFill>
              </a:rPr>
              <a:t>Frank</a:t>
            </a:r>
          </a:p>
          <a:p>
            <a:pPr algn="l"/>
            <a:r>
              <a:rPr lang="en-US" sz="1600" b="1" i="0" spc="65" dirty="0" err="1">
                <a:solidFill>
                  <a:schemeClr val="bg1"/>
                </a:solidFill>
                <a:cs typeface="Arial"/>
              </a:rPr>
              <a:t>Mareme</a:t>
            </a:r>
            <a:endParaRPr lang="en-US" sz="1600" i="0" dirty="0">
              <a:solidFill>
                <a:schemeClr val="bg1"/>
              </a:solidFill>
            </a:endParaRPr>
          </a:p>
          <a:p>
            <a:pPr algn="l"/>
            <a:r>
              <a:rPr lang="en-US" sz="1600" b="1" i="0" spc="65" dirty="0">
                <a:solidFill>
                  <a:schemeClr val="bg1"/>
                </a:solidFill>
                <a:cs typeface="Arial"/>
              </a:rPr>
              <a:t>Mike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6E24-1FED-4FC9-4A89-73263B23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53D2B-286F-B0CC-02DC-ED1366A4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78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D8B0-A459-40C6-88F5-B75AF7CF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63DDE3D2-B810-4234-703A-E0122680642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63D567B9-F848-C929-7AAB-D8AD299605BB}"/>
              </a:ext>
            </a:extLst>
          </p:cNvPr>
          <p:cNvSpPr/>
          <p:nvPr/>
        </p:nvSpPr>
        <p:spPr>
          <a:xfrm>
            <a:off x="2400" y="-13252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B819D-CA48-46D4-57BC-BFA91279E661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8293B-D50A-ED2B-E98E-D1B6C382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44E72DFE-F35B-188D-0B4A-FDA55233752F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174807DC-9C1B-BD3C-4241-B7A4684B095B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E8842A-53A3-AAD3-BD6B-64B896B8E5CE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Lastly the impact of COVID-19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C81C2562-5D76-A27A-4211-997F2E0DBE18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9147AEF-EC39-32A6-B37F-D65547958672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5DB0D332-117F-BA3D-0DF1-E188E74DB3FE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9E1E1-39C3-D2F6-1470-1DEB1D8FBCBF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E1B4C-94CC-FA83-8F6D-810F0E34539B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691F4-4EAA-DE21-9EF5-972F1A3BDD94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9AD7E3A2-7EBF-88F7-D3C1-3C1DED841D07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CC8CFFD-6D29-AFEC-DD53-4C67755D1BB4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4350EB-B21B-7012-C0A3-E8394F3C9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3964779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C7571B-BA4F-D6DE-39CE-FF4CB666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6BFCDF-8CDA-A79E-E532-EC7610EF8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576BE-5862-1A63-31BE-EBDB2F529E07}"/>
              </a:ext>
            </a:extLst>
          </p:cNvPr>
          <p:cNvSpPr/>
          <p:nvPr/>
        </p:nvSpPr>
        <p:spPr>
          <a:xfrm>
            <a:off x="80894" y="1447801"/>
            <a:ext cx="7952596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5820A-1561-0A96-CD2A-5CF60EF22D78}"/>
              </a:ext>
            </a:extLst>
          </p:cNvPr>
          <p:cNvSpPr/>
          <p:nvPr/>
        </p:nvSpPr>
        <p:spPr>
          <a:xfrm>
            <a:off x="8174852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DDC56BA2-2D39-010E-154B-CE870BEF65AB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</p:spTree>
    <p:extLst>
      <p:ext uri="{BB962C8B-B14F-4D97-AF65-F5344CB8AC3E}">
        <p14:creationId xmlns:p14="http://schemas.microsoft.com/office/powerpoint/2010/main" val="282243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EA510F-6C9F-6D49-B54B-80D1EB40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2790"/>
            <a:ext cx="8813800" cy="4489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D2A0E-93F7-2429-B98A-DB63DCFA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36525"/>
            <a:ext cx="10515600" cy="568325"/>
          </a:xfrm>
        </p:spPr>
        <p:txBody>
          <a:bodyPr/>
          <a:lstStyle/>
          <a:p>
            <a:r>
              <a:rPr lang="en-US" dirty="0"/>
              <a:t>Impact of COVID-19 on Unemployment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4906B-E285-E406-6A92-C0AD1707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069874B-300F-DDC5-60AB-2F421E3FE035}"/>
              </a:ext>
            </a:extLst>
          </p:cNvPr>
          <p:cNvSpPr txBox="1">
            <a:spLocks/>
          </p:cNvSpPr>
          <p:nvPr/>
        </p:nvSpPr>
        <p:spPr bwMode="white">
          <a:xfrm>
            <a:off x="8935825" y="764486"/>
            <a:ext cx="3256174" cy="172029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900" b="1" u="sng" dirty="0">
                <a:solidFill>
                  <a:schemeClr val="tx1"/>
                </a:solidFill>
              </a:rPr>
              <a:t>Investigation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in unemployment, wages, and jobs before and after covid (next slide)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4D95F8-D8A6-2F69-7834-78C22244A5BA}"/>
              </a:ext>
            </a:extLst>
          </p:cNvPr>
          <p:cNvGrpSpPr/>
          <p:nvPr/>
        </p:nvGrpSpPr>
        <p:grpSpPr>
          <a:xfrm>
            <a:off x="5442777" y="5278880"/>
            <a:ext cx="3212026" cy="401500"/>
            <a:chOff x="3211097" y="5385211"/>
            <a:chExt cx="6097136" cy="4015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92033-BF77-67FC-84F3-F231C02F9E50}"/>
                </a:ext>
              </a:extLst>
            </p:cNvPr>
            <p:cNvSpPr txBox="1"/>
            <p:nvPr/>
          </p:nvSpPr>
          <p:spPr>
            <a:xfrm>
              <a:off x="3211097" y="5555879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Data </a:t>
              </a:r>
              <a:r>
                <a:rPr lang="en-US" sz="900" dirty="0" err="1"/>
                <a:t>Source:https</a:t>
              </a:r>
              <a:r>
                <a:rPr lang="en-US" sz="900" dirty="0"/>
                <a:t>://www.bls.gov/data/home.htm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C744-F3BB-B9A8-FD8A-E4D1C7F9F433}"/>
                </a:ext>
              </a:extLst>
            </p:cNvPr>
            <p:cNvSpPr txBox="1"/>
            <p:nvPr/>
          </p:nvSpPr>
          <p:spPr>
            <a:xfrm>
              <a:off x="3211097" y="5385211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u="sng" dirty="0"/>
                <a:t>U.S. Bureau of Labor Statistics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F25C252-7E13-D2A7-CFF2-27387DA1C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15462"/>
              </p:ext>
            </p:extLst>
          </p:nvPr>
        </p:nvGraphicFramePr>
        <p:xfrm>
          <a:off x="8998226" y="2964313"/>
          <a:ext cx="2968486" cy="197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3">
                  <a:extLst>
                    <a:ext uri="{9D8B030D-6E8A-4147-A177-3AD203B41FA5}">
                      <a16:colId xmlns:a16="http://schemas.microsoft.com/office/drawing/2014/main" val="2755016629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3764402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%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926902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-17.8%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168152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Manufacturing (MFG)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-4.3%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435885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-0.02%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562645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Information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-2.6%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4211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29AA0-50CB-E00C-F887-58117DBFCB96}"/>
              </a:ext>
            </a:extLst>
          </p:cNvPr>
          <p:cNvCxnSpPr/>
          <p:nvPr/>
        </p:nvCxnSpPr>
        <p:spPr>
          <a:xfrm flipV="1">
            <a:off x="1404730" y="962790"/>
            <a:ext cx="0" cy="43248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BC2018-DDD8-B4C6-9309-38C585498E7D}"/>
              </a:ext>
            </a:extLst>
          </p:cNvPr>
          <p:cNvSpPr txBox="1"/>
          <p:nvPr/>
        </p:nvSpPr>
        <p:spPr>
          <a:xfrm>
            <a:off x="659847" y="5278880"/>
            <a:ext cx="1489765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COVID Start</a:t>
            </a:r>
          </a:p>
          <a:p>
            <a:r>
              <a:rPr lang="en-US" dirty="0"/>
              <a:t>~Mar 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DDCCE-1118-74C7-3DFF-161DEE0B9E58}"/>
              </a:ext>
            </a:extLst>
          </p:cNvPr>
          <p:cNvSpPr txBox="1"/>
          <p:nvPr/>
        </p:nvSpPr>
        <p:spPr>
          <a:xfrm>
            <a:off x="8935825" y="2575101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Investigation Area 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DDFF16-10A5-6223-0F17-ADD224AF2135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 had the highest impact on areas such as Leisure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5570C7-647C-B082-BE56-A255C4E82F96}"/>
              </a:ext>
            </a:extLst>
          </p:cNvPr>
          <p:cNvSpPr/>
          <p:nvPr/>
        </p:nvSpPr>
        <p:spPr>
          <a:xfrm>
            <a:off x="8998226" y="3270250"/>
            <a:ext cx="2968486" cy="322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2546-FCAF-30E4-A51F-02D7EAFE7D5B}"/>
              </a:ext>
            </a:extLst>
          </p:cNvPr>
          <p:cNvSpPr txBox="1"/>
          <p:nvPr/>
        </p:nvSpPr>
        <p:spPr>
          <a:xfrm>
            <a:off x="9123150" y="5171094"/>
            <a:ext cx="253365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Impact Area</a:t>
            </a:r>
          </a:p>
        </p:txBody>
      </p:sp>
    </p:spTree>
    <p:extLst>
      <p:ext uri="{BB962C8B-B14F-4D97-AF65-F5344CB8AC3E}">
        <p14:creationId xmlns:p14="http://schemas.microsoft.com/office/powerpoint/2010/main" val="354191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BE83C-659F-50B4-6493-AB2A42F9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4BF7A5-3F2C-7F06-49D0-CAC29E38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8" y="737352"/>
            <a:ext cx="6646312" cy="4714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69689-DC91-034B-4FAF-6B76DA3F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36525"/>
            <a:ext cx="10515600" cy="568325"/>
          </a:xfrm>
        </p:spPr>
        <p:txBody>
          <a:bodyPr/>
          <a:lstStyle/>
          <a:p>
            <a:r>
              <a:rPr lang="en-US" dirty="0"/>
              <a:t>Impact of COVID-19 on Unemployment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9A7F-DA43-6B6B-F9E1-4598ACC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49A23AD-A036-C715-A808-331F79C757F3}"/>
              </a:ext>
            </a:extLst>
          </p:cNvPr>
          <p:cNvSpPr txBox="1">
            <a:spLocks/>
          </p:cNvSpPr>
          <p:nvPr/>
        </p:nvSpPr>
        <p:spPr bwMode="white">
          <a:xfrm>
            <a:off x="7438328" y="764486"/>
            <a:ext cx="4170575" cy="17202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900" b="1" u="sng" dirty="0">
                <a:solidFill>
                  <a:schemeClr val="tx1"/>
                </a:solidFill>
              </a:rPr>
              <a:t>Investigation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Impact of COVID-19 on different market sectors (previous slide)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/>
                </a:solidFill>
              </a:rPr>
              <a:t>Change in unemployment, wages, and jobs before and after covid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5ECBFC-3038-92BD-9EC5-CADE687DB777}"/>
              </a:ext>
            </a:extLst>
          </p:cNvPr>
          <p:cNvGrpSpPr/>
          <p:nvPr/>
        </p:nvGrpSpPr>
        <p:grpSpPr>
          <a:xfrm>
            <a:off x="357116" y="5452062"/>
            <a:ext cx="3212026" cy="401500"/>
            <a:chOff x="3211097" y="5385211"/>
            <a:chExt cx="6097136" cy="4015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640B02-7786-4519-D4D2-090EA6318371}"/>
                </a:ext>
              </a:extLst>
            </p:cNvPr>
            <p:cNvSpPr txBox="1"/>
            <p:nvPr/>
          </p:nvSpPr>
          <p:spPr>
            <a:xfrm>
              <a:off x="3211097" y="5555879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Data </a:t>
              </a:r>
              <a:r>
                <a:rPr lang="en-US" sz="900" dirty="0" err="1"/>
                <a:t>Source:https</a:t>
              </a:r>
              <a:r>
                <a:rPr lang="en-US" sz="900" dirty="0"/>
                <a:t>://www.bls.gov/data/home.htm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1ABE13-0DD2-89AC-26B8-511F3038FB89}"/>
                </a:ext>
              </a:extLst>
            </p:cNvPr>
            <p:cNvSpPr txBox="1"/>
            <p:nvPr/>
          </p:nvSpPr>
          <p:spPr>
            <a:xfrm>
              <a:off x="3211097" y="5385211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u="sng" dirty="0"/>
                <a:t>U.S. Bureau of Labor Statistics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359CFF-FA24-2EA5-C863-860CEDB56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18552"/>
              </p:ext>
            </p:extLst>
          </p:nvPr>
        </p:nvGraphicFramePr>
        <p:xfrm>
          <a:off x="6924261" y="2964313"/>
          <a:ext cx="4940292" cy="3084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640">
                  <a:extLst>
                    <a:ext uri="{9D8B030D-6E8A-4147-A177-3AD203B41FA5}">
                      <a16:colId xmlns:a16="http://schemas.microsoft.com/office/drawing/2014/main" val="2755016629"/>
                    </a:ext>
                  </a:extLst>
                </a:gridCol>
                <a:gridCol w="1704640">
                  <a:extLst>
                    <a:ext uri="{9D8B030D-6E8A-4147-A177-3AD203B41FA5}">
                      <a16:colId xmlns:a16="http://schemas.microsoft.com/office/drawing/2014/main" val="3491214756"/>
                    </a:ext>
                  </a:extLst>
                </a:gridCol>
                <a:gridCol w="765506">
                  <a:extLst>
                    <a:ext uri="{9D8B030D-6E8A-4147-A177-3AD203B41FA5}">
                      <a16:colId xmlns:a16="http://schemas.microsoft.com/office/drawing/2014/main" val="3764402615"/>
                    </a:ext>
                  </a:extLst>
                </a:gridCol>
                <a:gridCol w="765506">
                  <a:extLst>
                    <a:ext uri="{9D8B030D-6E8A-4147-A177-3AD203B41FA5}">
                      <a16:colId xmlns:a16="http://schemas.microsoft.com/office/drawing/2014/main" val="867316687"/>
                    </a:ext>
                  </a:extLst>
                </a:gridCol>
              </a:tblGrid>
              <a:tr h="13369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Sector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% Change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26902"/>
                  </a:ext>
                </a:extLst>
              </a:tr>
              <a:tr h="1336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During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5739842"/>
                  </a:ext>
                </a:extLst>
              </a:tr>
              <a:tr h="55298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Unemployment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+83.1%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-1%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3168152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+7.2%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+24.8%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35885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-17.8%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-2.3%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4626853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Manufacturing (MFG) Wages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+5.6%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+14.4%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7562645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-4.3%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+0.5%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4796273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Finance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+8.5%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+18.3%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421180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-0.02%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+4.3%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2735800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Information Technology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+4.6%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+12.5%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0810139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-2.6%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+6.3%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16786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36B1730-47A5-8BE8-4B10-4D9FF9134021}"/>
              </a:ext>
            </a:extLst>
          </p:cNvPr>
          <p:cNvSpPr txBox="1"/>
          <p:nvPr/>
        </p:nvSpPr>
        <p:spPr>
          <a:xfrm>
            <a:off x="7375928" y="2575101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Investigation Area 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599D20-A4F4-F785-0BF9-E6E0BDDADDA7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Leisure industry was also impacted the most by COVID-19 post COVID </a:t>
            </a:r>
          </a:p>
        </p:txBody>
      </p:sp>
    </p:spTree>
    <p:extLst>
      <p:ext uri="{BB962C8B-B14F-4D97-AF65-F5344CB8AC3E}">
        <p14:creationId xmlns:p14="http://schemas.microsoft.com/office/powerpoint/2010/main" val="241832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BE1C-A44F-DF36-4934-87FF3230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039E2C1F-C282-18AC-2ED8-78721C2B5D2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07028F58-6FB2-30CB-EDC8-766CE6C19B05}"/>
              </a:ext>
            </a:extLst>
          </p:cNvPr>
          <p:cNvSpPr/>
          <p:nvPr/>
        </p:nvSpPr>
        <p:spPr>
          <a:xfrm>
            <a:off x="2400" y="-13252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59CFF-083E-4BF7-6CE9-0FD0B9E3BA3F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-37314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 – Summary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7CE39-9090-E897-D070-1A45A7DB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6FDB73F1-02BB-8CD9-2091-6A079C2C65C4}"/>
              </a:ext>
            </a:extLst>
          </p:cNvPr>
          <p:cNvSpPr/>
          <p:nvPr/>
        </p:nvSpPr>
        <p:spPr bwMode="white">
          <a:xfrm>
            <a:off x="947606" y="621462"/>
            <a:ext cx="6469193" cy="10171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C3EE545D-BE3E-B6FE-62DC-077E16B27A61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16C99E-0B78-5624-5E60-E1527D17BDBB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Lastly the impact of COVID-19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F1D45805-B4AC-04F9-CEBB-C5054F7CAA83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DC45633F-B8E6-62FE-1CCB-B9BB49E65B31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D1093F4A-ADA9-ED4D-0D3D-652991931065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F9C656-E7A4-105B-2D6A-D5E70DDFD420}"/>
              </a:ext>
            </a:extLst>
          </p:cNvPr>
          <p:cNvSpPr/>
          <p:nvPr/>
        </p:nvSpPr>
        <p:spPr>
          <a:xfrm>
            <a:off x="249166" y="742517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4D4C5B-6F5C-29A7-AB06-53697C9030E5}"/>
              </a:ext>
            </a:extLst>
          </p:cNvPr>
          <p:cNvSpPr/>
          <p:nvPr/>
        </p:nvSpPr>
        <p:spPr>
          <a:xfrm>
            <a:off x="4377866" y="742517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C88A95-E709-6957-9E05-8EC6800ADBD9}"/>
              </a:ext>
            </a:extLst>
          </p:cNvPr>
          <p:cNvSpPr/>
          <p:nvPr/>
        </p:nvSpPr>
        <p:spPr>
          <a:xfrm>
            <a:off x="8538624" y="742517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8F14BD-536E-1972-C756-DC0E8B4A5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624" y="1312311"/>
            <a:ext cx="3108476" cy="15832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EAA3F9-1D5A-32E4-7B5A-6F4529BEC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8624" y="2908852"/>
            <a:ext cx="3108476" cy="17710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3B89B8-C55F-5A47-0D35-44ACEBF2049A}"/>
              </a:ext>
            </a:extLst>
          </p:cNvPr>
          <p:cNvSpPr/>
          <p:nvPr/>
        </p:nvSpPr>
        <p:spPr>
          <a:xfrm>
            <a:off x="8366883" y="4950296"/>
            <a:ext cx="3332234" cy="94015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rmAutofit fontScale="55000" lnSpcReduction="20000"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The industry most impacted by pre and post covid conditions was the Leisure industry from the analyzed sectors</a:t>
            </a:r>
          </a:p>
        </p:txBody>
      </p:sp>
    </p:spTree>
    <p:extLst>
      <p:ext uri="{BB962C8B-B14F-4D97-AF65-F5344CB8AC3E}">
        <p14:creationId xmlns:p14="http://schemas.microsoft.com/office/powerpoint/2010/main" val="171031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Investigation Areas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Projections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509298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COVID-19 Tech </a:t>
            </a:r>
          </a:p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Investigate what new technologies can be associated with the outbreak of COVID-19 such as the developments in working from home capabilities as it relates to the employment rate.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76" y="0"/>
            <a:ext cx="10292798" cy="6861865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10290322" y="0"/>
            <a:ext cx="1901678" cy="6857999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Executive Summary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Our mission is to comprehensively analyze the multifaceted factors impacting unemployment rates in the United States by examining the effects of artificial intelligence, economic indicators, industry-specific trends, and the unprecedented impact of the COVID-19 pandemic. Through this analysis, we aim to identify actionable insights and data-driven strategies that can inform policy decisions, support economic resilience, and foster workforce development in the face of evolving challenges.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16" y="417362"/>
            <a:ext cx="4737756" cy="130211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: Data Sourcing and 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3" y="54212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Find Reputable Data Sources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Find reputable sources of data like the U.S. Bureau of Labor Statistics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692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368410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1422956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Clean Data Based on Format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API or CSV cleanup to match destination format and clean for merging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2347413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2416866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Exploration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Analyze the data. Understand how the data impacts the area of investigation.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4FEC05-9F93-EE9B-2BF8-A63EF88E0998}"/>
              </a:ext>
            </a:extLst>
          </p:cNvPr>
          <p:cNvSpPr txBox="1">
            <a:spLocks/>
          </p:cNvSpPr>
          <p:nvPr/>
        </p:nvSpPr>
        <p:spPr bwMode="ltGray">
          <a:xfrm>
            <a:off x="7351636" y="115282"/>
            <a:ext cx="2964587" cy="42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Group Data Sourcing</a:t>
            </a:r>
            <a:endParaRPr lang="en-US" sz="1500" i="1" u="sng" spc="-15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u="sng" spc="-15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981242-F10B-87EF-4749-8AC2EE88855E}"/>
              </a:ext>
            </a:extLst>
          </p:cNvPr>
          <p:cNvSpPr txBox="1">
            <a:spLocks/>
          </p:cNvSpPr>
          <p:nvPr/>
        </p:nvSpPr>
        <p:spPr bwMode="ltGray">
          <a:xfrm>
            <a:off x="7351636" y="3556821"/>
            <a:ext cx="4046052" cy="582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Achieving Project Goals</a:t>
            </a:r>
            <a:endParaRPr lang="en-US" sz="1500" i="1" u="sng" spc="-15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u="sng" spc="-15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29C56B-994F-CD3A-B554-AB6B90BC4C5F}"/>
              </a:ext>
            </a:extLst>
          </p:cNvPr>
          <p:cNvSpPr txBox="1">
            <a:spLocks/>
          </p:cNvSpPr>
          <p:nvPr/>
        </p:nvSpPr>
        <p:spPr bwMode="ltGray">
          <a:xfrm>
            <a:off x="7196467" y="4003810"/>
            <a:ext cx="4995533" cy="7840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Update Group Members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Report latest findings within the group each meeting.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2" name="Picture Placeholder 14" descr="Check icon">
            <a:extLst>
              <a:ext uri="{FF2B5EF4-FFF2-40B4-BE49-F238E27FC236}">
                <a16:creationId xmlns:a16="http://schemas.microsoft.com/office/drawing/2014/main" id="{35BFEBD8-E9F5-999E-EECE-FDAB3264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930916"/>
            <a:ext cx="576000" cy="576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A6B5E06-7473-264D-869A-E6C03B53F9B7}"/>
              </a:ext>
            </a:extLst>
          </p:cNvPr>
          <p:cNvSpPr txBox="1">
            <a:spLocks/>
          </p:cNvSpPr>
          <p:nvPr/>
        </p:nvSpPr>
        <p:spPr bwMode="ltGray">
          <a:xfrm>
            <a:off x="7191183" y="4689815"/>
            <a:ext cx="4816667" cy="10124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Track Project Goals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Keep track of the team's project goals against the given deadline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18" name="Picture Placeholder 14" descr="Check icon">
            <a:extLst>
              <a:ext uri="{FF2B5EF4-FFF2-40B4-BE49-F238E27FC236}">
                <a16:creationId xmlns:a16="http://schemas.microsoft.com/office/drawing/2014/main" id="{B79F5E67-3880-69AB-2841-8D82FD536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616921"/>
            <a:ext cx="576000" cy="576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9B1B104-2C51-20EB-7193-1E6952277EEC}"/>
              </a:ext>
            </a:extLst>
          </p:cNvPr>
          <p:cNvSpPr txBox="1">
            <a:spLocks/>
          </p:cNvSpPr>
          <p:nvPr/>
        </p:nvSpPr>
        <p:spPr bwMode="ltGray">
          <a:xfrm>
            <a:off x="7191183" y="5590827"/>
            <a:ext cx="4816667" cy="10124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Troubleshoot With Team Members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If team members run into roadblocks, work together to solve the problem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endParaRPr lang="en-US" sz="15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21" name="Picture Placeholder 14" descr="Check icon">
            <a:extLst>
              <a:ext uri="{FF2B5EF4-FFF2-40B4-BE49-F238E27FC236}">
                <a16:creationId xmlns:a16="http://schemas.microsoft.com/office/drawing/2014/main" id="{A16A1892-DB62-D837-5225-D86810E4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551793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With the investigation areas defined, data analysis can begin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CCBB58E6-C91B-1FE7-AD95-8DCAC925E3BE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4D912729-2AAE-B157-E1B8-34DBB86413FE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25723A24-8357-3AD0-C6EA-2E9A379FB68A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A8EDD-287D-73E3-2EB3-7B656BB9E796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4BBD5-3BEB-843A-F30C-949B7E2487FB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AB5DE-4769-78EC-E415-B445BC1CC368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DFC3FC9-B793-6EE1-C5E1-A3A18E4EC2B9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25880C5-5FAE-2C9A-B47C-ECC40EEAC42F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130C2F4-46C4-D678-278D-AFCC2D05A49F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1E427-C302-EE15-E0C8-E6DB88D4B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102645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A8ABA1-2444-C13A-0C52-AD6B7FCD06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A6519-E3CC-C7B3-8604-6010AD3E9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CF75-705F-2FD0-4999-2D0F6D5A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B06F53A9-2997-1880-E161-03AF854700F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C4A0CAF8-3B1E-0002-1021-796070A81313}"/>
              </a:ext>
            </a:extLst>
          </p:cNvPr>
          <p:cNvSpPr/>
          <p:nvPr/>
        </p:nvSpPr>
        <p:spPr>
          <a:xfrm>
            <a:off x="2400" y="-93618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2A82-1E1B-BBBB-2A08-C5CD6C975C9F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7863C-B686-F56F-8156-9802CDE8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74003520-1360-60AC-A0E5-9815833E7934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39931372-1C8F-97E2-4DF9-43548EA18BE5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3C8D51-941A-85AC-B463-868BC8FB8D7B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Starting with Artificial Intelligence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727D7ACC-1A50-ED4B-4943-9263BFAE28D9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FAC2B7AD-3360-F7D5-8CE4-CC9C4486499C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B9885B7D-A940-84FF-D6EC-9291FD882823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1FAB5-6C81-E6A3-0A0A-61CB5EE1BB46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59F93-8C52-1E73-B400-3527B8AA171A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6B094-EE5C-A03A-FAEE-F1C146516529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2FD1C9AF-A15A-D578-F843-63C5AA795420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3BD2CD0E-AA1B-FBB1-4382-FA8350F62759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53DF73-8BBF-A36A-6CAB-9DC2B14F0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034551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158F5-5246-8AF9-6225-897950E3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41D827-8377-790E-1C61-414A328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8CC3DE-D6D3-D410-9BB9-7806E14C5F0A}"/>
              </a:ext>
            </a:extLst>
          </p:cNvPr>
          <p:cNvSpPr/>
          <p:nvPr/>
        </p:nvSpPr>
        <p:spPr>
          <a:xfrm>
            <a:off x="64122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B066043-E420-EFB3-9A4D-5A8B8706CFB2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97C87-4429-7DF4-2537-3E6ADF28A979}"/>
              </a:ext>
            </a:extLst>
          </p:cNvPr>
          <p:cNvSpPr/>
          <p:nvPr/>
        </p:nvSpPr>
        <p:spPr>
          <a:xfrm>
            <a:off x="4101679" y="1447801"/>
            <a:ext cx="797737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5799-BDEC-2552-99EF-A2F0ED8A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3E35C-109D-EF94-D18D-0BFE01AD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98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B252-241A-9AE1-9478-E7041EF9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5BB9-78B3-D2F2-FD3E-7C22630F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326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CCBF-231E-01B7-F328-BE8EC068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9C7F4311-6C60-6F96-074A-73829522238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DC8EF6E6-8D55-CDEB-FC39-875811C32F96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89C24-8B15-25FE-0CFD-B82BBAB25AB2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1C59E-5B96-6C8D-BBE5-60D0E42A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2D8C786-AF11-F021-C310-2DFB8F94EE69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4036A132-2360-B620-0A9F-DAF42814A195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AB8F4B-E64A-93BA-695B-FBE96EAEEB86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Moving onto General Trends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451A64B2-386B-DA0A-CC56-667F8A202A66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2154E00A-44C6-E303-4D60-6B9E0FA60318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4798D61C-FC9F-6C58-EB53-06BB9280DFEF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8417F-CB9A-BFFA-A08F-97FDC015AB09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7292B-2FAB-8004-262D-21DAC46A257E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421524-FCFE-C539-6D3F-215678336E89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C9552C7-E429-9223-0142-0F9CFF1E3683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DBC9361-52A9-A0B7-4D02-65226A8AE587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F81180-CAD1-55FF-A902-C9E149A35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102643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278777-7BCF-C539-0956-A48E5704C4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D34DAC-49D3-0102-6AA9-89D4615BB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9D1E64-DF6E-1446-0EC1-C7F9BB7F8DC4}"/>
              </a:ext>
            </a:extLst>
          </p:cNvPr>
          <p:cNvSpPr/>
          <p:nvPr/>
        </p:nvSpPr>
        <p:spPr>
          <a:xfrm>
            <a:off x="4125987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958E0-880D-E70F-6B79-5EB2EC7C01E5}"/>
              </a:ext>
            </a:extLst>
          </p:cNvPr>
          <p:cNvSpPr/>
          <p:nvPr/>
        </p:nvSpPr>
        <p:spPr>
          <a:xfrm>
            <a:off x="111011" y="1459500"/>
            <a:ext cx="397749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8595461F-87ED-8885-DA43-BC535B3301DD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DBA1E-9174-FB99-44B3-B86AFA45A40F}"/>
              </a:ext>
            </a:extLst>
          </p:cNvPr>
          <p:cNvSpPr/>
          <p:nvPr/>
        </p:nvSpPr>
        <p:spPr>
          <a:xfrm>
            <a:off x="8156971" y="1447801"/>
            <a:ext cx="397749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0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3697-FBD7-77C6-D449-3385A9C5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88419-ADDC-BF43-D2E0-CF5E8A1E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05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74</TotalTime>
  <Words>1283</Words>
  <Application>Microsoft Office PowerPoint</Application>
  <PresentationFormat>Widescreen</PresentationFormat>
  <Paragraphs>288</Paragraphs>
  <Slides>21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</vt:lpstr>
      <vt:lpstr>Arial</vt:lpstr>
      <vt:lpstr>Calibri</vt:lpstr>
      <vt:lpstr>Courier New</vt:lpstr>
      <vt:lpstr>Gill Sans MT</vt:lpstr>
      <vt:lpstr>Office Theme</vt:lpstr>
      <vt:lpstr>Unemployment  Data Analysis</vt:lpstr>
      <vt:lpstr>Executive Summary</vt:lpstr>
      <vt:lpstr>Approach : Data Sourcing and Project Goals</vt:lpstr>
      <vt:lpstr>Areas Of Investigation</vt:lpstr>
      <vt:lpstr>Areas Of Investigation</vt:lpstr>
      <vt:lpstr>PowerPoint Presentation</vt:lpstr>
      <vt:lpstr>PowerPoint Presentation</vt:lpstr>
      <vt:lpstr>Areas Of Investigation</vt:lpstr>
      <vt:lpstr>PowerPoint Presentation</vt:lpstr>
      <vt:lpstr>PowerPoint Presentation</vt:lpstr>
      <vt:lpstr>Areas Of Investigation</vt:lpstr>
      <vt:lpstr>Impact of COVID-19 on Unemployment (1/2)</vt:lpstr>
      <vt:lpstr>Impact of COVID-19 on Unemployment (2/2)</vt:lpstr>
      <vt:lpstr>Areas Of Investigation – Summary</vt:lpstr>
      <vt:lpstr>Future Investigation Areas</vt:lpstr>
      <vt:lpstr>THE MARKET: Lorem ipsum dolor sit amet</vt:lpstr>
      <vt:lpstr>REVENUE MODEL</vt:lpstr>
      <vt:lpstr>SALES FORECAST</vt:lpstr>
      <vt:lpstr>THE TEAM</vt:lpstr>
      <vt:lpstr>REQUIRED FUNDING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Bollinger</dc:creator>
  <cp:lastModifiedBy>Michael Bollinger</cp:lastModifiedBy>
  <cp:revision>4</cp:revision>
  <dcterms:created xsi:type="dcterms:W3CDTF">2025-01-16T02:04:23Z</dcterms:created>
  <dcterms:modified xsi:type="dcterms:W3CDTF">2025-01-24T00:53:58Z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